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925FE06-4C63-4629-BB57-154262F3062B}" type="datetimeFigureOut">
              <a:rPr lang="es-EC" smtClean="0"/>
              <a:t>24/10/2015</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1441346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925FE06-4C63-4629-BB57-154262F3062B}" type="datetimeFigureOut">
              <a:rPr lang="es-EC" smtClean="0"/>
              <a:t>24/10/2015</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3005830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925FE06-4C63-4629-BB57-154262F3062B}" type="datetimeFigureOut">
              <a:rPr lang="es-EC" smtClean="0"/>
              <a:t>24/10/2015</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4582860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925FE06-4C63-4629-BB57-154262F3062B}" type="datetimeFigureOut">
              <a:rPr lang="es-EC" smtClean="0"/>
              <a:t>24/10/2015</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C0B9744C-B646-4767-9C89-92F2D295969B}" type="slidenum">
              <a:rPr lang="es-EC" smtClean="0"/>
              <a:t>‹Nº›</a:t>
            </a:fld>
            <a:endParaRPr lang="es-EC"/>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712076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925FE06-4C63-4629-BB57-154262F3062B}" type="datetimeFigureOut">
              <a:rPr lang="es-EC" smtClean="0"/>
              <a:t>24/10/2015</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2584796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925FE06-4C63-4629-BB57-154262F3062B}" type="datetimeFigureOut">
              <a:rPr lang="es-EC" smtClean="0"/>
              <a:t>24/10/2015</a:t>
            </a:fld>
            <a:endParaRPr lang="es-EC"/>
          </a:p>
        </p:txBody>
      </p:sp>
      <p:sp>
        <p:nvSpPr>
          <p:cNvPr id="4"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17848365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925FE06-4C63-4629-BB57-154262F3062B}" type="datetimeFigureOut">
              <a:rPr lang="es-EC" smtClean="0"/>
              <a:t>24/10/2015</a:t>
            </a:fld>
            <a:endParaRPr lang="es-EC"/>
          </a:p>
        </p:txBody>
      </p:sp>
      <p:sp>
        <p:nvSpPr>
          <p:cNvPr id="4"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1049964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925FE06-4C63-4629-BB57-154262F3062B}" type="datetimeFigureOut">
              <a:rPr lang="es-EC" smtClean="0"/>
              <a:t>24/10/2015</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36831938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925FE06-4C63-4629-BB57-154262F3062B}" type="datetimeFigureOut">
              <a:rPr lang="es-EC" smtClean="0"/>
              <a:t>24/10/2015</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1108878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F925FE06-4C63-4629-BB57-154262F3062B}" type="datetimeFigureOut">
              <a:rPr lang="es-EC" smtClean="0"/>
              <a:t>24/10/2015</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3687065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925FE06-4C63-4629-BB57-154262F3062B}" type="datetimeFigureOut">
              <a:rPr lang="es-EC" smtClean="0"/>
              <a:t>24/10/2015</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1011650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925FE06-4C63-4629-BB57-154262F3062B}" type="datetimeFigureOut">
              <a:rPr lang="es-EC" smtClean="0"/>
              <a:t>24/10/2015</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304433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925FE06-4C63-4629-BB57-154262F3062B}" type="datetimeFigureOut">
              <a:rPr lang="es-EC" smtClean="0"/>
              <a:t>24/10/2015</a:t>
            </a:fld>
            <a:endParaRPr lang="es-EC"/>
          </a:p>
        </p:txBody>
      </p:sp>
      <p:sp>
        <p:nvSpPr>
          <p:cNvPr id="8" name="Footer Placeholder 7"/>
          <p:cNvSpPr>
            <a:spLocks noGrp="1"/>
          </p:cNvSpPr>
          <p:nvPr>
            <p:ph type="ftr" sz="quarter" idx="11"/>
          </p:nvPr>
        </p:nvSpPr>
        <p:spPr/>
        <p:txBody>
          <a:bodyPr/>
          <a:lstStyle/>
          <a:p>
            <a:endParaRPr lang="es-EC"/>
          </a:p>
        </p:txBody>
      </p:sp>
      <p:sp>
        <p:nvSpPr>
          <p:cNvPr id="9" name="Slide Number Placeholder 8"/>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1297553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F925FE06-4C63-4629-BB57-154262F3062B}" type="datetimeFigureOut">
              <a:rPr lang="es-EC" smtClean="0"/>
              <a:t>24/10/2015</a:t>
            </a:fld>
            <a:endParaRPr lang="es-EC"/>
          </a:p>
        </p:txBody>
      </p:sp>
      <p:sp>
        <p:nvSpPr>
          <p:cNvPr id="5" name="Footer Placeholder 3"/>
          <p:cNvSpPr>
            <a:spLocks noGrp="1"/>
          </p:cNvSpPr>
          <p:nvPr>
            <p:ph type="ftr" sz="quarter" idx="11"/>
          </p:nvPr>
        </p:nvSpPr>
        <p:spPr/>
        <p:txBody>
          <a:bodyPr/>
          <a:lstStyle/>
          <a:p>
            <a:endParaRPr lang="es-EC"/>
          </a:p>
        </p:txBody>
      </p:sp>
      <p:sp>
        <p:nvSpPr>
          <p:cNvPr id="6" name="Slide Number Placeholder 4"/>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1067195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925FE06-4C63-4629-BB57-154262F3062B}" type="datetimeFigureOut">
              <a:rPr lang="es-EC" smtClean="0"/>
              <a:t>24/10/2015</a:t>
            </a:fld>
            <a:endParaRPr lang="es-EC"/>
          </a:p>
        </p:txBody>
      </p:sp>
      <p:sp>
        <p:nvSpPr>
          <p:cNvPr id="5" name="Footer Placeholder 2"/>
          <p:cNvSpPr>
            <a:spLocks noGrp="1"/>
          </p:cNvSpPr>
          <p:nvPr>
            <p:ph type="ftr" sz="quarter" idx="11"/>
          </p:nvPr>
        </p:nvSpPr>
        <p:spPr/>
        <p:txBody>
          <a:bodyPr/>
          <a:lstStyle/>
          <a:p>
            <a:endParaRPr lang="es-EC"/>
          </a:p>
        </p:txBody>
      </p:sp>
      <p:sp>
        <p:nvSpPr>
          <p:cNvPr id="6" name="Slide Number Placeholder 3"/>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2087898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F925FE06-4C63-4629-BB57-154262F3062B}" type="datetimeFigureOut">
              <a:rPr lang="es-EC" smtClean="0"/>
              <a:t>24/10/2015</a:t>
            </a:fld>
            <a:endParaRPr lang="es-EC"/>
          </a:p>
        </p:txBody>
      </p:sp>
      <p:sp>
        <p:nvSpPr>
          <p:cNvPr id="5" name="Footer Placeholder 5"/>
          <p:cNvSpPr>
            <a:spLocks noGrp="1"/>
          </p:cNvSpPr>
          <p:nvPr>
            <p:ph type="ftr" sz="quarter" idx="11"/>
          </p:nvPr>
        </p:nvSpPr>
        <p:spPr/>
        <p:txBody>
          <a:bodyPr/>
          <a:lstStyle/>
          <a:p>
            <a:endParaRPr lang="es-EC"/>
          </a:p>
        </p:txBody>
      </p:sp>
      <p:sp>
        <p:nvSpPr>
          <p:cNvPr id="6" name="Slide Number Placeholder 6"/>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3151684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925FE06-4C63-4629-BB57-154262F3062B}" type="datetimeFigureOut">
              <a:rPr lang="es-EC" smtClean="0"/>
              <a:t>24/10/2015</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C0B9744C-B646-4767-9C89-92F2D295969B}" type="slidenum">
              <a:rPr lang="es-EC" smtClean="0"/>
              <a:t>‹Nº›</a:t>
            </a:fld>
            <a:endParaRPr lang="es-EC"/>
          </a:p>
        </p:txBody>
      </p:sp>
    </p:spTree>
    <p:extLst>
      <p:ext uri="{BB962C8B-B14F-4D97-AF65-F5344CB8AC3E}">
        <p14:creationId xmlns:p14="http://schemas.microsoft.com/office/powerpoint/2010/main" val="271820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925FE06-4C63-4629-BB57-154262F3062B}" type="datetimeFigureOut">
              <a:rPr lang="es-EC" smtClean="0"/>
              <a:t>24/10/2015</a:t>
            </a:fld>
            <a:endParaRPr lang="es-EC"/>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EC"/>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0B9744C-B646-4767-9C89-92F2D295969B}" type="slidenum">
              <a:rPr lang="es-EC" smtClean="0"/>
              <a:t>‹Nº›</a:t>
            </a:fld>
            <a:endParaRPr lang="es-EC"/>
          </a:p>
        </p:txBody>
      </p:sp>
    </p:spTree>
    <p:extLst>
      <p:ext uri="{BB962C8B-B14F-4D97-AF65-F5344CB8AC3E}">
        <p14:creationId xmlns:p14="http://schemas.microsoft.com/office/powerpoint/2010/main" val="2913223443"/>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05481" y="3340728"/>
            <a:ext cx="9144000" cy="1038367"/>
          </a:xfrm>
        </p:spPr>
        <p:txBody>
          <a:bodyPr/>
          <a:lstStyle/>
          <a:p>
            <a:pPr algn="r"/>
            <a:r>
              <a:rPr lang="es-EC" dirty="0" err="1" smtClean="0"/>
              <a:t>Solver</a:t>
            </a:r>
            <a:endParaRPr lang="es-EC" dirty="0"/>
          </a:p>
        </p:txBody>
      </p:sp>
    </p:spTree>
    <p:extLst>
      <p:ext uri="{BB962C8B-B14F-4D97-AF65-F5344CB8AC3E}">
        <p14:creationId xmlns:p14="http://schemas.microsoft.com/office/powerpoint/2010/main" val="3314909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smtClean="0"/>
              <a:t>¿Que es </a:t>
            </a:r>
            <a:r>
              <a:rPr lang="es-EC" dirty="0" err="1" smtClean="0"/>
              <a:t>Solver</a:t>
            </a:r>
            <a:r>
              <a:rPr lang="es-EC" dirty="0"/>
              <a:t>?</a:t>
            </a:r>
          </a:p>
        </p:txBody>
      </p:sp>
      <p:sp>
        <p:nvSpPr>
          <p:cNvPr id="3" name="Marcador de contenido 2"/>
          <p:cNvSpPr>
            <a:spLocks noGrp="1"/>
          </p:cNvSpPr>
          <p:nvPr>
            <p:ph idx="1"/>
          </p:nvPr>
        </p:nvSpPr>
        <p:spPr/>
        <p:txBody>
          <a:bodyPr/>
          <a:lstStyle/>
          <a:p>
            <a:pPr marL="0" indent="0">
              <a:buNone/>
            </a:pPr>
            <a:r>
              <a:rPr lang="es-EC" dirty="0" err="1"/>
              <a:t>Solver</a:t>
            </a:r>
            <a:r>
              <a:rPr lang="es-EC" dirty="0"/>
              <a:t> es un complemento de Excel que nos ayuda a trabajar con modelos de negocio y nos permite resolver problemas lineales y no lineales.  </a:t>
            </a:r>
            <a:endParaRPr lang="es-EC" dirty="0" smtClean="0"/>
          </a:p>
          <a:p>
            <a:pPr marL="0" indent="0">
              <a:buNone/>
            </a:pPr>
            <a:r>
              <a:rPr lang="es-EC" dirty="0" err="1"/>
              <a:t>Solver</a:t>
            </a:r>
            <a:r>
              <a:rPr lang="es-EC" dirty="0"/>
              <a:t>, puede encontrar un valor óptimo (mínimo o máximo) para una análisis de </a:t>
            </a:r>
            <a:r>
              <a:rPr lang="es-EC" dirty="0" smtClean="0"/>
              <a:t>hipótesis-fórmula </a:t>
            </a:r>
            <a:r>
              <a:rPr lang="es-EC" dirty="0"/>
              <a:t>en una celda, denominada la celda objetivo, sujeta a restricciones o limitaciones en los valores de otras celdas de fórmula en una hoja de cálculo. </a:t>
            </a:r>
            <a:r>
              <a:rPr lang="es-EC" dirty="0" err="1"/>
              <a:t>Solver</a:t>
            </a:r>
            <a:r>
              <a:rPr lang="es-EC" dirty="0"/>
              <a:t> trabaja con un grupo de celdas llamadas celdas de variables de decisión, o simplemente celdas de variables, que participan en el cómputo de fórmulas en las celdas objetivo y de restricción. </a:t>
            </a:r>
          </a:p>
        </p:txBody>
      </p:sp>
    </p:spTree>
    <p:extLst>
      <p:ext uri="{BB962C8B-B14F-4D97-AF65-F5344CB8AC3E}">
        <p14:creationId xmlns:p14="http://schemas.microsoft.com/office/powerpoint/2010/main" val="1432787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00019" y="416459"/>
            <a:ext cx="9404723" cy="1400530"/>
          </a:xfrm>
        </p:spPr>
        <p:txBody>
          <a:bodyPr/>
          <a:lstStyle/>
          <a:p>
            <a:r>
              <a:rPr lang="es-EC" dirty="0" smtClean="0"/>
              <a:t>Ejercicio</a:t>
            </a:r>
            <a:endParaRPr lang="es-EC" dirty="0"/>
          </a:p>
        </p:txBody>
      </p:sp>
      <p:sp>
        <p:nvSpPr>
          <p:cNvPr id="3" name="Marcador de contenido 2"/>
          <p:cNvSpPr>
            <a:spLocks noGrp="1"/>
          </p:cNvSpPr>
          <p:nvPr>
            <p:ph idx="1"/>
          </p:nvPr>
        </p:nvSpPr>
        <p:spPr>
          <a:xfrm>
            <a:off x="876976" y="1935223"/>
            <a:ext cx="9878541" cy="4195481"/>
          </a:xfrm>
        </p:spPr>
        <p:txBody>
          <a:bodyPr/>
          <a:lstStyle/>
          <a:p>
            <a:pPr marL="0" indent="0">
              <a:buNone/>
            </a:pPr>
            <a:r>
              <a:rPr lang="es-EC" dirty="0" smtClean="0"/>
              <a:t>Tenemos un inconveniente, de resolver cual es la mejor manera de distribuir los productos, de las respectivas bodegas, a cada una de las sucursales que se tiene alrededor de toda la provincia, se conoce el costo por combustible, para cada viaje, además, se conoce cuál es la demanda para cada sucursal, y sobre todo cuál es la cantidad de almacenamiento en cada bodega.</a:t>
            </a:r>
            <a:endParaRPr lang="es-EC" dirty="0"/>
          </a:p>
        </p:txBody>
      </p:sp>
    </p:spTree>
    <p:extLst>
      <p:ext uri="{BB962C8B-B14F-4D97-AF65-F5344CB8AC3E}">
        <p14:creationId xmlns:p14="http://schemas.microsoft.com/office/powerpoint/2010/main" val="1599644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4188934307"/>
              </p:ext>
            </p:extLst>
          </p:nvPr>
        </p:nvGraphicFramePr>
        <p:xfrm>
          <a:off x="7995782" y="760146"/>
          <a:ext cx="2374900" cy="1104900"/>
        </p:xfrm>
        <a:graphic>
          <a:graphicData uri="http://schemas.openxmlformats.org/drawingml/2006/table">
            <a:tbl>
              <a:tblPr>
                <a:tableStyleId>{5C22544A-7EE6-4342-B048-85BDC9FD1C3A}</a:tableStyleId>
              </a:tblPr>
              <a:tblGrid>
                <a:gridCol w="930935"/>
                <a:gridCol w="1443965"/>
              </a:tblGrid>
              <a:tr h="365760">
                <a:tc>
                  <a:txBody>
                    <a:bodyPr/>
                    <a:lstStyle/>
                    <a:p>
                      <a:pPr algn="l" fontAlgn="b"/>
                      <a:r>
                        <a:rPr lang="es-EC" sz="1100" b="1" u="none" strike="noStrike" dirty="0">
                          <a:effectLst/>
                        </a:rPr>
                        <a:t>Bodega</a:t>
                      </a:r>
                      <a:endParaRPr lang="es-EC"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s-EC" sz="1100" b="1" u="none" strike="noStrike" dirty="0">
                          <a:effectLst/>
                        </a:rPr>
                        <a:t>Cantidad</a:t>
                      </a:r>
                      <a:br>
                        <a:rPr lang="es-EC" sz="1100" b="1" u="none" strike="noStrike" dirty="0">
                          <a:effectLst/>
                        </a:rPr>
                      </a:br>
                      <a:r>
                        <a:rPr lang="es-EC" sz="1100" b="1" u="none" strike="noStrike" dirty="0">
                          <a:effectLst/>
                        </a:rPr>
                        <a:t>Almacenamiento</a:t>
                      </a:r>
                      <a:endParaRPr lang="es-EC" sz="1100" b="1" i="0" u="none" strike="noStrike" dirty="0">
                        <a:solidFill>
                          <a:srgbClr val="000000"/>
                        </a:solidFill>
                        <a:effectLst/>
                        <a:latin typeface="Calibri" panose="020F0502020204030204" pitchFamily="34" charset="0"/>
                      </a:endParaRPr>
                    </a:p>
                  </a:txBody>
                  <a:tcPr marL="7620" marR="7620" marT="7620" marB="0" anchor="b"/>
                </a:tc>
              </a:tr>
              <a:tr h="182880">
                <a:tc>
                  <a:txBody>
                    <a:bodyPr/>
                    <a:lstStyle/>
                    <a:p>
                      <a:pPr algn="l" fontAlgn="b"/>
                      <a:r>
                        <a:rPr lang="es-EC" sz="1100" b="1" u="none" strike="noStrike">
                          <a:effectLst/>
                        </a:rPr>
                        <a:t>Pasaje</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28</a:t>
                      </a:r>
                      <a:endParaRPr lang="es-EC" sz="1100" b="0" i="0" u="none" strike="noStrike">
                        <a:solidFill>
                          <a:srgbClr val="000000"/>
                        </a:solidFill>
                        <a:effectLst/>
                        <a:latin typeface="Calibri" panose="020F0502020204030204" pitchFamily="34" charset="0"/>
                      </a:endParaRPr>
                    </a:p>
                  </a:txBody>
                  <a:tcPr marL="7620" marR="7620" marT="7620" marB="0" anchor="b"/>
                </a:tc>
              </a:tr>
              <a:tr h="182880">
                <a:tc>
                  <a:txBody>
                    <a:bodyPr/>
                    <a:lstStyle/>
                    <a:p>
                      <a:pPr algn="l" fontAlgn="b"/>
                      <a:r>
                        <a:rPr lang="es-EC" sz="1100" b="1" u="none" strike="noStrike">
                          <a:effectLst/>
                        </a:rPr>
                        <a:t>Santa_Rosa</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25</a:t>
                      </a:r>
                      <a:endParaRPr lang="es-EC" sz="1100" b="0" i="0" u="none" strike="noStrike">
                        <a:solidFill>
                          <a:srgbClr val="000000"/>
                        </a:solidFill>
                        <a:effectLst/>
                        <a:latin typeface="Calibri" panose="020F0502020204030204" pitchFamily="34" charset="0"/>
                      </a:endParaRPr>
                    </a:p>
                  </a:txBody>
                  <a:tcPr marL="7620" marR="7620" marT="7620" marB="0" anchor="b"/>
                </a:tc>
              </a:tr>
              <a:tr h="182880">
                <a:tc>
                  <a:txBody>
                    <a:bodyPr/>
                    <a:lstStyle/>
                    <a:p>
                      <a:pPr algn="l" fontAlgn="b"/>
                      <a:r>
                        <a:rPr lang="es-EC" sz="1100" b="1" u="none" strike="noStrike">
                          <a:effectLst/>
                        </a:rPr>
                        <a:t>Machala</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17</a:t>
                      </a:r>
                      <a:endParaRPr lang="es-EC" sz="1100" b="0" i="0" u="none" strike="noStrike">
                        <a:solidFill>
                          <a:srgbClr val="000000"/>
                        </a:solidFill>
                        <a:effectLst/>
                        <a:latin typeface="Calibri" panose="020F0502020204030204" pitchFamily="34" charset="0"/>
                      </a:endParaRPr>
                    </a:p>
                  </a:txBody>
                  <a:tcPr marL="7620" marR="7620" marT="7620" marB="0" anchor="b"/>
                </a:tc>
              </a:tr>
              <a:tr h="190500">
                <a:tc>
                  <a:txBody>
                    <a:bodyPr/>
                    <a:lstStyle/>
                    <a:p>
                      <a:pPr algn="l" fontAlgn="b"/>
                      <a:r>
                        <a:rPr lang="es-EC" sz="1100" b="1" u="none" strike="noStrike" dirty="0">
                          <a:effectLst/>
                        </a:rPr>
                        <a:t>Guabo</a:t>
                      </a:r>
                      <a:endParaRPr lang="es-EC"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dirty="0">
                          <a:effectLst/>
                        </a:rPr>
                        <a:t>15</a:t>
                      </a:r>
                      <a:endParaRPr lang="es-EC" sz="1100" b="0" i="0" u="none" strike="noStrike" dirty="0">
                        <a:solidFill>
                          <a:srgbClr val="000000"/>
                        </a:solidFill>
                        <a:effectLst/>
                        <a:latin typeface="Calibri" panose="020F0502020204030204" pitchFamily="34" charset="0"/>
                      </a:endParaRPr>
                    </a:p>
                  </a:txBody>
                  <a:tcPr marL="7620" marR="7620" marT="7620" marB="0" anchor="b"/>
                </a:tc>
              </a:tr>
            </a:tbl>
          </a:graphicData>
        </a:graphic>
      </p:graphicFrame>
      <p:graphicFrame>
        <p:nvGraphicFramePr>
          <p:cNvPr id="5" name="Tabla 4"/>
          <p:cNvGraphicFramePr>
            <a:graphicFrameLocks noGrp="1"/>
          </p:cNvGraphicFramePr>
          <p:nvPr>
            <p:extLst>
              <p:ext uri="{D42A27DB-BD31-4B8C-83A1-F6EECF244321}">
                <p14:modId xmlns:p14="http://schemas.microsoft.com/office/powerpoint/2010/main" val="172507633"/>
              </p:ext>
            </p:extLst>
          </p:nvPr>
        </p:nvGraphicFramePr>
        <p:xfrm>
          <a:off x="7994209" y="2069865"/>
          <a:ext cx="3150606" cy="1653540"/>
        </p:xfrm>
        <a:graphic>
          <a:graphicData uri="http://schemas.openxmlformats.org/drawingml/2006/table">
            <a:tbl>
              <a:tblPr>
                <a:tableStyleId>{5C22544A-7EE6-4342-B048-85BDC9FD1C3A}</a:tableStyleId>
              </a:tblPr>
              <a:tblGrid>
                <a:gridCol w="1575303"/>
                <a:gridCol w="1575303"/>
              </a:tblGrid>
              <a:tr h="365760">
                <a:tc>
                  <a:txBody>
                    <a:bodyPr/>
                    <a:lstStyle/>
                    <a:p>
                      <a:pPr algn="l" fontAlgn="b"/>
                      <a:r>
                        <a:rPr lang="es-EC" sz="1100" b="1" u="none" strike="noStrike" dirty="0">
                          <a:effectLst/>
                        </a:rPr>
                        <a:t>Sucursal</a:t>
                      </a:r>
                      <a:endParaRPr lang="es-EC"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s-EC" sz="1100" b="1" u="none" strike="noStrike" dirty="0">
                          <a:effectLst/>
                        </a:rPr>
                        <a:t>Demanda</a:t>
                      </a:r>
                      <a:endParaRPr lang="es-EC" sz="1100" b="1" i="0" u="none" strike="noStrike" dirty="0">
                        <a:solidFill>
                          <a:srgbClr val="000000"/>
                        </a:solidFill>
                        <a:effectLst/>
                        <a:latin typeface="Calibri" panose="020F0502020204030204" pitchFamily="34" charset="0"/>
                      </a:endParaRPr>
                    </a:p>
                  </a:txBody>
                  <a:tcPr marL="7620" marR="7620" marT="7620" marB="0" anchor="b"/>
                </a:tc>
              </a:tr>
              <a:tr h="182880">
                <a:tc>
                  <a:txBody>
                    <a:bodyPr/>
                    <a:lstStyle/>
                    <a:p>
                      <a:pPr algn="l" fontAlgn="b"/>
                      <a:r>
                        <a:rPr lang="es-EC" sz="1100" b="1" u="none" strike="noStrike">
                          <a:effectLst/>
                        </a:rPr>
                        <a:t>Machala</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21</a:t>
                      </a:r>
                      <a:endParaRPr lang="es-EC" sz="1100" b="0" i="0" u="none" strike="noStrike">
                        <a:solidFill>
                          <a:srgbClr val="000000"/>
                        </a:solidFill>
                        <a:effectLst/>
                        <a:latin typeface="Calibri" panose="020F0502020204030204" pitchFamily="34" charset="0"/>
                      </a:endParaRPr>
                    </a:p>
                  </a:txBody>
                  <a:tcPr marL="7620" marR="7620" marT="7620" marB="0" anchor="b"/>
                </a:tc>
              </a:tr>
              <a:tr h="182880">
                <a:tc>
                  <a:txBody>
                    <a:bodyPr/>
                    <a:lstStyle/>
                    <a:p>
                      <a:pPr algn="l" fontAlgn="b"/>
                      <a:r>
                        <a:rPr lang="es-EC" sz="1100" b="1" u="none" strike="noStrike">
                          <a:effectLst/>
                        </a:rPr>
                        <a:t>Piñas</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8</a:t>
                      </a:r>
                      <a:endParaRPr lang="es-EC" sz="1100" b="0" i="0" u="none" strike="noStrike">
                        <a:solidFill>
                          <a:srgbClr val="000000"/>
                        </a:solidFill>
                        <a:effectLst/>
                        <a:latin typeface="Calibri" panose="020F0502020204030204" pitchFamily="34" charset="0"/>
                      </a:endParaRPr>
                    </a:p>
                  </a:txBody>
                  <a:tcPr marL="7620" marR="7620" marT="7620" marB="0" anchor="b"/>
                </a:tc>
              </a:tr>
              <a:tr h="182880">
                <a:tc>
                  <a:txBody>
                    <a:bodyPr/>
                    <a:lstStyle/>
                    <a:p>
                      <a:pPr algn="l" fontAlgn="b"/>
                      <a:r>
                        <a:rPr lang="es-EC" sz="1100" b="1" u="none" strike="noStrike">
                          <a:effectLst/>
                        </a:rPr>
                        <a:t>Las Lajas</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4</a:t>
                      </a:r>
                      <a:endParaRPr lang="es-EC" sz="1100" b="0" i="0" u="none" strike="noStrike">
                        <a:solidFill>
                          <a:srgbClr val="000000"/>
                        </a:solidFill>
                        <a:effectLst/>
                        <a:latin typeface="Calibri" panose="020F0502020204030204" pitchFamily="34" charset="0"/>
                      </a:endParaRPr>
                    </a:p>
                  </a:txBody>
                  <a:tcPr marL="7620" marR="7620" marT="7620" marB="0" anchor="b"/>
                </a:tc>
              </a:tr>
              <a:tr h="190500">
                <a:tc>
                  <a:txBody>
                    <a:bodyPr/>
                    <a:lstStyle/>
                    <a:p>
                      <a:pPr algn="l" fontAlgn="b"/>
                      <a:r>
                        <a:rPr lang="es-EC" sz="1100" b="1" u="none" strike="noStrike">
                          <a:effectLst/>
                        </a:rPr>
                        <a:t>Zaruma</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11</a:t>
                      </a:r>
                      <a:endParaRPr lang="es-EC" sz="1100" b="0" i="0" u="none" strike="noStrike">
                        <a:solidFill>
                          <a:srgbClr val="000000"/>
                        </a:solidFill>
                        <a:effectLst/>
                        <a:latin typeface="Calibri" panose="020F0502020204030204" pitchFamily="34" charset="0"/>
                      </a:endParaRPr>
                    </a:p>
                  </a:txBody>
                  <a:tcPr marL="7620" marR="7620" marT="7620" marB="0" anchor="b"/>
                </a:tc>
              </a:tr>
              <a:tr h="182880">
                <a:tc>
                  <a:txBody>
                    <a:bodyPr/>
                    <a:lstStyle/>
                    <a:p>
                      <a:pPr algn="l" fontAlgn="b"/>
                      <a:r>
                        <a:rPr lang="es-EC" sz="1100" b="1" u="none" strike="noStrike">
                          <a:effectLst/>
                        </a:rPr>
                        <a:t>Santa_Rosa</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15</a:t>
                      </a:r>
                      <a:endParaRPr lang="es-EC" sz="1100" b="0" i="0" u="none" strike="noStrike">
                        <a:solidFill>
                          <a:srgbClr val="000000"/>
                        </a:solidFill>
                        <a:effectLst/>
                        <a:latin typeface="Calibri" panose="020F0502020204030204" pitchFamily="34" charset="0"/>
                      </a:endParaRPr>
                    </a:p>
                  </a:txBody>
                  <a:tcPr marL="7620" marR="7620" marT="7620" marB="0" anchor="b"/>
                </a:tc>
              </a:tr>
              <a:tr h="182880">
                <a:tc>
                  <a:txBody>
                    <a:bodyPr/>
                    <a:lstStyle/>
                    <a:p>
                      <a:pPr algn="l" fontAlgn="b"/>
                      <a:r>
                        <a:rPr lang="es-EC" sz="1100" b="1" u="none" strike="noStrike" dirty="0">
                          <a:effectLst/>
                        </a:rPr>
                        <a:t>Pasaje</a:t>
                      </a:r>
                      <a:endParaRPr lang="es-EC"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13</a:t>
                      </a:r>
                      <a:endParaRPr lang="es-EC" sz="1100" b="0" i="0" u="none" strike="noStrike">
                        <a:solidFill>
                          <a:srgbClr val="000000"/>
                        </a:solidFill>
                        <a:effectLst/>
                        <a:latin typeface="Calibri" panose="020F0502020204030204" pitchFamily="34" charset="0"/>
                      </a:endParaRPr>
                    </a:p>
                  </a:txBody>
                  <a:tcPr marL="7620" marR="7620" marT="7620" marB="0" anchor="b"/>
                </a:tc>
              </a:tr>
              <a:tr h="182880">
                <a:tc>
                  <a:txBody>
                    <a:bodyPr/>
                    <a:lstStyle/>
                    <a:p>
                      <a:pPr algn="l" fontAlgn="b"/>
                      <a:r>
                        <a:rPr lang="es-EC" sz="1100" b="1" u="none" strike="noStrike" dirty="0">
                          <a:effectLst/>
                        </a:rPr>
                        <a:t>Guabo</a:t>
                      </a:r>
                      <a:endParaRPr lang="es-EC"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dirty="0">
                          <a:effectLst/>
                        </a:rPr>
                        <a:t>11</a:t>
                      </a:r>
                      <a:endParaRPr lang="es-EC" sz="1100" b="0" i="0" u="none" strike="noStrike" dirty="0">
                        <a:solidFill>
                          <a:srgbClr val="000000"/>
                        </a:solidFill>
                        <a:effectLst/>
                        <a:latin typeface="Calibri" panose="020F0502020204030204" pitchFamily="34" charset="0"/>
                      </a:endParaRPr>
                    </a:p>
                  </a:txBody>
                  <a:tcPr marL="7620" marR="7620" marT="7620" marB="0" anchor="b"/>
                </a:tc>
              </a:tr>
            </a:tbl>
          </a:graphicData>
        </a:graphic>
      </p:graphicFrame>
      <p:graphicFrame>
        <p:nvGraphicFramePr>
          <p:cNvPr id="6" name="Tabla 5"/>
          <p:cNvGraphicFramePr>
            <a:graphicFrameLocks noGrp="1"/>
          </p:cNvGraphicFramePr>
          <p:nvPr>
            <p:extLst>
              <p:ext uri="{D42A27DB-BD31-4B8C-83A1-F6EECF244321}">
                <p14:modId xmlns:p14="http://schemas.microsoft.com/office/powerpoint/2010/main" val="2224101565"/>
              </p:ext>
            </p:extLst>
          </p:nvPr>
        </p:nvGraphicFramePr>
        <p:xfrm>
          <a:off x="4146489" y="4155538"/>
          <a:ext cx="7696826" cy="1865015"/>
        </p:xfrm>
        <a:graphic>
          <a:graphicData uri="http://schemas.openxmlformats.org/drawingml/2006/table">
            <a:tbl>
              <a:tblPr>
                <a:tableStyleId>{5C22544A-7EE6-4342-B048-85BDC9FD1C3A}</a:tableStyleId>
              </a:tblPr>
              <a:tblGrid>
                <a:gridCol w="1721115"/>
                <a:gridCol w="853673"/>
                <a:gridCol w="853673"/>
                <a:gridCol w="853673"/>
                <a:gridCol w="853673"/>
                <a:gridCol w="853673"/>
                <a:gridCol w="853673"/>
                <a:gridCol w="853673"/>
              </a:tblGrid>
              <a:tr h="621671">
                <a:tc>
                  <a:txBody>
                    <a:bodyPr/>
                    <a:lstStyle/>
                    <a:p>
                      <a:pPr algn="l" fontAlgn="b"/>
                      <a:r>
                        <a:rPr lang="es-EC" sz="1100" b="1" u="none" strike="noStrike" dirty="0">
                          <a:effectLst/>
                        </a:rPr>
                        <a:t>Costo Envío </a:t>
                      </a:r>
                      <a:br>
                        <a:rPr lang="es-EC" sz="1100" b="1" u="none" strike="noStrike" dirty="0">
                          <a:effectLst/>
                        </a:rPr>
                      </a:br>
                      <a:r>
                        <a:rPr lang="es-EC" sz="1100" b="1" u="none" strike="noStrike" dirty="0">
                          <a:effectLst/>
                        </a:rPr>
                        <a:t>bodega/Sucursal</a:t>
                      </a:r>
                      <a:endParaRPr lang="es-EC"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s-EC" sz="1100" b="1" u="none" strike="noStrike">
                          <a:effectLst/>
                        </a:rPr>
                        <a:t>Machala</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b="1" u="none" strike="noStrike">
                          <a:effectLst/>
                        </a:rPr>
                        <a:t>Piñas</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b="1" u="none" strike="noStrike">
                          <a:effectLst/>
                        </a:rPr>
                        <a:t>Las Lajas</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b="1" u="none" strike="noStrike">
                          <a:effectLst/>
                        </a:rPr>
                        <a:t>Zaruma</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b="1" u="none" strike="noStrike">
                          <a:effectLst/>
                        </a:rPr>
                        <a:t>Santa_Rosa</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b="1" u="none" strike="noStrike">
                          <a:effectLst/>
                        </a:rPr>
                        <a:t>Pasaje</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b="1" u="none" strike="noStrike" dirty="0">
                          <a:effectLst/>
                        </a:rPr>
                        <a:t>Guabo</a:t>
                      </a:r>
                      <a:endParaRPr lang="es-EC" sz="1100" b="1" i="0" u="none" strike="noStrike" dirty="0">
                        <a:solidFill>
                          <a:srgbClr val="000000"/>
                        </a:solidFill>
                        <a:effectLst/>
                        <a:latin typeface="Calibri" panose="020F0502020204030204" pitchFamily="34" charset="0"/>
                      </a:endParaRPr>
                    </a:p>
                  </a:txBody>
                  <a:tcPr marL="7620" marR="7620" marT="7620" marB="0" anchor="b"/>
                </a:tc>
              </a:tr>
              <a:tr h="310836">
                <a:tc>
                  <a:txBody>
                    <a:bodyPr/>
                    <a:lstStyle/>
                    <a:p>
                      <a:pPr algn="l" fontAlgn="b"/>
                      <a:r>
                        <a:rPr lang="es-EC" sz="1100" b="1" u="none" strike="noStrike">
                          <a:effectLst/>
                        </a:rPr>
                        <a:t>Pasaje</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30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28</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10</a:t>
                      </a:r>
                      <a:endParaRPr lang="es-EC" sz="1100" b="0" i="0" u="none" strike="noStrike">
                        <a:solidFill>
                          <a:srgbClr val="000000"/>
                        </a:solidFill>
                        <a:effectLst/>
                        <a:latin typeface="Calibri" panose="020F0502020204030204" pitchFamily="34" charset="0"/>
                      </a:endParaRPr>
                    </a:p>
                  </a:txBody>
                  <a:tcPr marL="7620" marR="7620" marT="7620" marB="0" anchor="b"/>
                </a:tc>
              </a:tr>
              <a:tr h="310836">
                <a:tc>
                  <a:txBody>
                    <a:bodyPr/>
                    <a:lstStyle/>
                    <a:p>
                      <a:pPr algn="l" fontAlgn="b"/>
                      <a:r>
                        <a:rPr lang="es-EC" sz="1100" b="1" u="none" strike="noStrike">
                          <a:effectLst/>
                        </a:rPr>
                        <a:t>Santa_Rosa</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19</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22</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12</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20</a:t>
                      </a:r>
                      <a:endParaRPr lang="es-EC" sz="1100" b="0" i="0" u="none" strike="noStrike">
                        <a:solidFill>
                          <a:srgbClr val="000000"/>
                        </a:solidFill>
                        <a:effectLst/>
                        <a:latin typeface="Calibri" panose="020F0502020204030204" pitchFamily="34" charset="0"/>
                      </a:endParaRPr>
                    </a:p>
                  </a:txBody>
                  <a:tcPr marL="7620" marR="7620" marT="7620" marB="0" anchor="b"/>
                </a:tc>
              </a:tr>
              <a:tr h="310836">
                <a:tc>
                  <a:txBody>
                    <a:bodyPr/>
                    <a:lstStyle/>
                    <a:p>
                      <a:pPr algn="l" fontAlgn="b"/>
                      <a:r>
                        <a:rPr lang="es-EC" sz="1100" b="1" u="none" strike="noStrike">
                          <a:effectLst/>
                        </a:rPr>
                        <a:t>Machala</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22</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21</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8</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10</a:t>
                      </a:r>
                      <a:endParaRPr lang="es-EC" sz="1100" b="0" i="0" u="none" strike="noStrike">
                        <a:solidFill>
                          <a:srgbClr val="000000"/>
                        </a:solidFill>
                        <a:effectLst/>
                        <a:latin typeface="Calibri" panose="020F0502020204030204" pitchFamily="34" charset="0"/>
                      </a:endParaRPr>
                    </a:p>
                  </a:txBody>
                  <a:tcPr marL="7620" marR="7620" marT="7620" marB="0" anchor="b"/>
                </a:tc>
              </a:tr>
              <a:tr h="310836">
                <a:tc>
                  <a:txBody>
                    <a:bodyPr/>
                    <a:lstStyle/>
                    <a:p>
                      <a:pPr algn="l" fontAlgn="b"/>
                      <a:r>
                        <a:rPr lang="es-EC" sz="1100" b="1" u="none" strike="noStrike" dirty="0">
                          <a:effectLst/>
                        </a:rPr>
                        <a:t>Guabo</a:t>
                      </a:r>
                      <a:endParaRPr lang="es-EC"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28</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27</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dirty="0">
                          <a:effectLst/>
                        </a:rPr>
                        <a:t>5</a:t>
                      </a:r>
                      <a:endParaRPr lang="es-EC" sz="1100" b="0" i="0" u="none" strike="noStrike" dirty="0">
                        <a:solidFill>
                          <a:srgbClr val="000000"/>
                        </a:solidFill>
                        <a:effectLst/>
                        <a:latin typeface="Calibri" panose="020F0502020204030204" pitchFamily="34" charset="0"/>
                      </a:endParaRPr>
                    </a:p>
                  </a:txBody>
                  <a:tcPr marL="7620" marR="7620" marT="7620" marB="0" anchor="b"/>
                </a:tc>
              </a:tr>
            </a:tbl>
          </a:graphicData>
        </a:graphic>
      </p:graphicFrame>
      <p:sp>
        <p:nvSpPr>
          <p:cNvPr id="7" name="CuadroTexto 6"/>
          <p:cNvSpPr txBox="1"/>
          <p:nvPr/>
        </p:nvSpPr>
        <p:spPr>
          <a:xfrm>
            <a:off x="1176950" y="516048"/>
            <a:ext cx="6545656" cy="646331"/>
          </a:xfrm>
          <a:prstGeom prst="rect">
            <a:avLst/>
          </a:prstGeom>
          <a:noFill/>
        </p:spPr>
        <p:txBody>
          <a:bodyPr wrap="square" rtlCol="0">
            <a:spAutoFit/>
          </a:bodyPr>
          <a:lstStyle/>
          <a:p>
            <a:r>
              <a:rPr lang="es-EC" dirty="0" smtClean="0"/>
              <a:t>En esta tabla se detalla, la cantidad de productos que cuenta cada bodega.</a:t>
            </a:r>
            <a:endParaRPr lang="es-EC" dirty="0"/>
          </a:p>
        </p:txBody>
      </p:sp>
      <p:sp>
        <p:nvSpPr>
          <p:cNvPr id="8" name="CuadroTexto 7"/>
          <p:cNvSpPr txBox="1"/>
          <p:nvPr/>
        </p:nvSpPr>
        <p:spPr>
          <a:xfrm>
            <a:off x="1321806" y="2153217"/>
            <a:ext cx="6545656" cy="646331"/>
          </a:xfrm>
          <a:prstGeom prst="rect">
            <a:avLst/>
          </a:prstGeom>
          <a:noFill/>
        </p:spPr>
        <p:txBody>
          <a:bodyPr wrap="square" rtlCol="0">
            <a:spAutoFit/>
          </a:bodyPr>
          <a:lstStyle/>
          <a:p>
            <a:r>
              <a:rPr lang="es-EC" dirty="0" smtClean="0"/>
              <a:t>En esta tabla se detalla, la demanda de productos para cada sucursal.</a:t>
            </a:r>
            <a:endParaRPr lang="es-EC" dirty="0"/>
          </a:p>
        </p:txBody>
      </p:sp>
      <p:sp>
        <p:nvSpPr>
          <p:cNvPr id="9" name="CuadroTexto 8"/>
          <p:cNvSpPr txBox="1"/>
          <p:nvPr/>
        </p:nvSpPr>
        <p:spPr>
          <a:xfrm>
            <a:off x="134293" y="3935241"/>
            <a:ext cx="3894499" cy="923330"/>
          </a:xfrm>
          <a:prstGeom prst="rect">
            <a:avLst/>
          </a:prstGeom>
          <a:noFill/>
        </p:spPr>
        <p:txBody>
          <a:bodyPr wrap="square" rtlCol="0">
            <a:spAutoFit/>
          </a:bodyPr>
          <a:lstStyle/>
          <a:p>
            <a:r>
              <a:rPr lang="es-EC" dirty="0" smtClean="0"/>
              <a:t>En esta tabla se detalla, los costos de envío de una bodega a una sucursal</a:t>
            </a:r>
            <a:endParaRPr lang="es-EC" dirty="0"/>
          </a:p>
        </p:txBody>
      </p:sp>
    </p:spTree>
    <p:extLst>
      <p:ext uri="{BB962C8B-B14F-4D97-AF65-F5344CB8AC3E}">
        <p14:creationId xmlns:p14="http://schemas.microsoft.com/office/powerpoint/2010/main" val="3258156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48167" y="2641394"/>
            <a:ext cx="8946541" cy="1441720"/>
          </a:xfrm>
        </p:spPr>
        <p:txBody>
          <a:bodyPr/>
          <a:lstStyle/>
          <a:p>
            <a:pPr marL="0" indent="0">
              <a:buNone/>
            </a:pPr>
            <a:r>
              <a:rPr lang="es-EC" dirty="0"/>
              <a:t>¿</a:t>
            </a:r>
            <a:r>
              <a:rPr lang="es-EC" dirty="0" smtClean="0"/>
              <a:t>Hallar cual es la óptima manera de distribuir los productos de las bodegas a sus respectivas sucursales, tomando en cuenta que se requiere gastar la menor cantidad de gasolina posible?</a:t>
            </a:r>
            <a:endParaRPr lang="es-EC" dirty="0"/>
          </a:p>
        </p:txBody>
      </p:sp>
    </p:spTree>
    <p:extLst>
      <p:ext uri="{BB962C8B-B14F-4D97-AF65-F5344CB8AC3E}">
        <p14:creationId xmlns:p14="http://schemas.microsoft.com/office/powerpoint/2010/main" val="2384008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88887" y="253542"/>
            <a:ext cx="9404723" cy="787607"/>
          </a:xfrm>
        </p:spPr>
        <p:txBody>
          <a:bodyPr/>
          <a:lstStyle/>
          <a:p>
            <a:r>
              <a:rPr lang="es-EC" dirty="0" smtClean="0"/>
              <a:t>Práctica</a:t>
            </a:r>
            <a:endParaRPr lang="es-EC" dirty="0"/>
          </a:p>
        </p:txBody>
      </p:sp>
      <p:graphicFrame>
        <p:nvGraphicFramePr>
          <p:cNvPr id="4" name="Tabla 3"/>
          <p:cNvGraphicFramePr>
            <a:graphicFrameLocks noGrp="1"/>
          </p:cNvGraphicFramePr>
          <p:nvPr>
            <p:extLst>
              <p:ext uri="{D42A27DB-BD31-4B8C-83A1-F6EECF244321}">
                <p14:modId xmlns:p14="http://schemas.microsoft.com/office/powerpoint/2010/main" val="1236915273"/>
              </p:ext>
            </p:extLst>
          </p:nvPr>
        </p:nvGraphicFramePr>
        <p:xfrm>
          <a:off x="1421458" y="1684589"/>
          <a:ext cx="8999080" cy="2986354"/>
        </p:xfrm>
        <a:graphic>
          <a:graphicData uri="http://schemas.openxmlformats.org/drawingml/2006/table">
            <a:tbl>
              <a:tblPr>
                <a:tableStyleId>{5C22544A-7EE6-4342-B048-85BDC9FD1C3A}</a:tableStyleId>
              </a:tblPr>
              <a:tblGrid>
                <a:gridCol w="1237124"/>
                <a:gridCol w="1576336"/>
                <a:gridCol w="1237124"/>
                <a:gridCol w="1237124"/>
                <a:gridCol w="1237124"/>
                <a:gridCol w="1237124"/>
                <a:gridCol w="1237124"/>
              </a:tblGrid>
              <a:tr h="426622">
                <a:tc>
                  <a:txBody>
                    <a:bodyPr/>
                    <a:lstStyle/>
                    <a:p>
                      <a:pPr algn="l" fontAlgn="b"/>
                      <a:r>
                        <a:rPr lang="es-EC" sz="1100" u="none" strike="noStrike" dirty="0">
                          <a:effectLst/>
                        </a:rPr>
                        <a:t>Alimento</a:t>
                      </a:r>
                      <a:endParaRPr lang="es-EC"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dirty="0" smtClean="0">
                          <a:effectLst/>
                        </a:rPr>
                        <a:t>Tamaño/Porción</a:t>
                      </a:r>
                      <a:endParaRPr lang="es-EC"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dirty="0" err="1" smtClean="0">
                          <a:effectLst/>
                        </a:rPr>
                        <a:t>Energia</a:t>
                      </a:r>
                      <a:r>
                        <a:rPr lang="es-EC" sz="1100" u="none" strike="noStrike" dirty="0" smtClean="0">
                          <a:effectLst/>
                        </a:rPr>
                        <a:t>(Kcal)</a:t>
                      </a:r>
                      <a:endParaRPr lang="es-EC"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a:effectLst/>
                        </a:rPr>
                        <a:t>Proteinas</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a:effectLst/>
                        </a:rPr>
                        <a:t>Calcio</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a:effectLst/>
                        </a:rPr>
                        <a:t>Precio</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dirty="0" smtClean="0">
                          <a:effectLst/>
                        </a:rPr>
                        <a:t>Límite(Porciones / día)</a:t>
                      </a:r>
                      <a:endParaRPr lang="es-EC" sz="1100" b="1" i="0" u="none" strike="noStrike" dirty="0">
                        <a:solidFill>
                          <a:srgbClr val="000000"/>
                        </a:solidFill>
                        <a:effectLst/>
                        <a:latin typeface="Calibri" panose="020F0502020204030204" pitchFamily="34" charset="0"/>
                      </a:endParaRPr>
                    </a:p>
                  </a:txBody>
                  <a:tcPr marL="7620" marR="7620" marT="7620" marB="0" anchor="b"/>
                </a:tc>
              </a:tr>
              <a:tr h="426622">
                <a:tc>
                  <a:txBody>
                    <a:bodyPr/>
                    <a:lstStyle/>
                    <a:p>
                      <a:pPr algn="l" fontAlgn="b"/>
                      <a:r>
                        <a:rPr lang="es-EC" sz="1100" u="none" strike="noStrike">
                          <a:effectLst/>
                        </a:rPr>
                        <a:t>Avena</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a:effectLst/>
                        </a:rPr>
                        <a:t>28  g</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110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4</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30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4</a:t>
                      </a:r>
                      <a:endParaRPr lang="es-EC" sz="1100" b="0" i="0" u="none" strike="noStrike">
                        <a:solidFill>
                          <a:srgbClr val="000000"/>
                        </a:solidFill>
                        <a:effectLst/>
                        <a:latin typeface="Calibri" panose="020F0502020204030204" pitchFamily="34" charset="0"/>
                      </a:endParaRPr>
                    </a:p>
                  </a:txBody>
                  <a:tcPr marL="7620" marR="7620" marT="7620" marB="0" anchor="b"/>
                </a:tc>
              </a:tr>
              <a:tr h="426622">
                <a:tc>
                  <a:txBody>
                    <a:bodyPr/>
                    <a:lstStyle/>
                    <a:p>
                      <a:pPr algn="l" fontAlgn="b"/>
                      <a:r>
                        <a:rPr lang="es-EC" sz="1100" u="none" strike="noStrike">
                          <a:effectLst/>
                        </a:rPr>
                        <a:t>Pollo</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a:effectLst/>
                        </a:rPr>
                        <a:t>100 g</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205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32</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12</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240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3</a:t>
                      </a:r>
                      <a:endParaRPr lang="es-EC" sz="1100" b="0" i="0" u="none" strike="noStrike">
                        <a:solidFill>
                          <a:srgbClr val="000000"/>
                        </a:solidFill>
                        <a:effectLst/>
                        <a:latin typeface="Calibri" panose="020F0502020204030204" pitchFamily="34" charset="0"/>
                      </a:endParaRPr>
                    </a:p>
                  </a:txBody>
                  <a:tcPr marL="7620" marR="7620" marT="7620" marB="0" anchor="b"/>
                </a:tc>
              </a:tr>
              <a:tr h="426622">
                <a:tc>
                  <a:txBody>
                    <a:bodyPr/>
                    <a:lstStyle/>
                    <a:p>
                      <a:pPr algn="l" fontAlgn="b"/>
                      <a:r>
                        <a:rPr lang="es-EC" sz="1100" u="none" strike="noStrike">
                          <a:effectLst/>
                        </a:rPr>
                        <a:t>Huevos</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a:effectLst/>
                        </a:rPr>
                        <a:t>2 medianos</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160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13</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54</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130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a:t>
                      </a:r>
                      <a:endParaRPr lang="es-EC" sz="1100" b="0" i="0" u="none" strike="noStrike">
                        <a:solidFill>
                          <a:srgbClr val="000000"/>
                        </a:solidFill>
                        <a:effectLst/>
                        <a:latin typeface="Calibri" panose="020F0502020204030204" pitchFamily="34" charset="0"/>
                      </a:endParaRPr>
                    </a:p>
                  </a:txBody>
                  <a:tcPr marL="7620" marR="7620" marT="7620" marB="0" anchor="b"/>
                </a:tc>
              </a:tr>
              <a:tr h="426622">
                <a:tc>
                  <a:txBody>
                    <a:bodyPr/>
                    <a:lstStyle/>
                    <a:p>
                      <a:pPr algn="l" fontAlgn="b"/>
                      <a:r>
                        <a:rPr lang="es-EC" sz="1100" u="none" strike="noStrike">
                          <a:effectLst/>
                        </a:rPr>
                        <a:t>Leche</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a:effectLst/>
                        </a:rPr>
                        <a:t>237cc</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160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8</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285</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90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8</a:t>
                      </a:r>
                      <a:endParaRPr lang="es-EC" sz="1100" b="0" i="0" u="none" strike="noStrike">
                        <a:solidFill>
                          <a:srgbClr val="000000"/>
                        </a:solidFill>
                        <a:effectLst/>
                        <a:latin typeface="Calibri" panose="020F0502020204030204" pitchFamily="34" charset="0"/>
                      </a:endParaRPr>
                    </a:p>
                  </a:txBody>
                  <a:tcPr marL="7620" marR="7620" marT="7620" marB="0" anchor="b"/>
                </a:tc>
              </a:tr>
              <a:tr h="426622">
                <a:tc>
                  <a:txBody>
                    <a:bodyPr/>
                    <a:lstStyle/>
                    <a:p>
                      <a:pPr algn="l" fontAlgn="b"/>
                      <a:r>
                        <a:rPr lang="es-EC" sz="1100" u="none" strike="noStrike">
                          <a:effectLst/>
                        </a:rPr>
                        <a:t>Carne</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a:effectLst/>
                        </a:rPr>
                        <a:t>170 g</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420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4</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22</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200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a:t>
                      </a:r>
                      <a:endParaRPr lang="es-EC" sz="1100" b="0" i="0" u="none" strike="noStrike">
                        <a:solidFill>
                          <a:srgbClr val="000000"/>
                        </a:solidFill>
                        <a:effectLst/>
                        <a:latin typeface="Calibri" panose="020F0502020204030204" pitchFamily="34" charset="0"/>
                      </a:endParaRPr>
                    </a:p>
                  </a:txBody>
                  <a:tcPr marL="7620" marR="7620" marT="7620" marB="0" anchor="b"/>
                </a:tc>
              </a:tr>
              <a:tr h="426622">
                <a:tc>
                  <a:txBody>
                    <a:bodyPr/>
                    <a:lstStyle/>
                    <a:p>
                      <a:pPr algn="l" fontAlgn="b"/>
                      <a:r>
                        <a:rPr lang="es-EC" sz="1100" u="none" strike="noStrike">
                          <a:effectLst/>
                        </a:rPr>
                        <a:t>Porotos</a:t>
                      </a:r>
                      <a:endParaRPr lang="es-EC" sz="11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s-EC" sz="1100" u="none" strike="noStrike" dirty="0">
                          <a:effectLst/>
                        </a:rPr>
                        <a:t>260 g</a:t>
                      </a:r>
                      <a:endParaRPr lang="es-EC"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260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14</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80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a:effectLst/>
                        </a:rPr>
                        <a:t>60</a:t>
                      </a:r>
                      <a:endParaRPr lang="es-EC"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s-EC" sz="1100" u="none" strike="noStrike" dirty="0">
                          <a:effectLst/>
                        </a:rPr>
                        <a:t>2</a:t>
                      </a:r>
                      <a:endParaRPr lang="es-EC" sz="1100" b="0" i="0" u="none" strike="noStrike" dirty="0">
                        <a:solidFill>
                          <a:srgbClr val="000000"/>
                        </a:solidFill>
                        <a:effectLst/>
                        <a:latin typeface="Calibri" panose="020F0502020204030204" pitchFamily="34" charset="0"/>
                      </a:endParaRPr>
                    </a:p>
                  </a:txBody>
                  <a:tcPr marL="7620" marR="7620" marT="7620" marB="0" anchor="b"/>
                </a:tc>
              </a:tr>
            </a:tbl>
          </a:graphicData>
        </a:graphic>
      </p:graphicFrame>
      <p:sp>
        <p:nvSpPr>
          <p:cNvPr id="5" name="CuadroTexto 4"/>
          <p:cNvSpPr txBox="1"/>
          <p:nvPr/>
        </p:nvSpPr>
        <p:spPr>
          <a:xfrm>
            <a:off x="488887" y="4870764"/>
            <a:ext cx="11072388" cy="1631216"/>
          </a:xfrm>
          <a:prstGeom prst="rect">
            <a:avLst/>
          </a:prstGeom>
          <a:noFill/>
        </p:spPr>
        <p:txBody>
          <a:bodyPr wrap="square" rtlCol="0">
            <a:spAutoFit/>
          </a:bodyPr>
          <a:lstStyle/>
          <a:p>
            <a:r>
              <a:rPr lang="es-EC" sz="2000" dirty="0"/>
              <a:t>Se desea proponer una dieta que contenga al menos 2.000 (Kcal) , al menos 55 gramos de proteína y 800 (mg) de calcio. Adicionalmente para garantizar cierta variedad en la dieta se establece límites de porciones por día en los alimentos. Con esta información se requiere encontrar la dieta que tenga el menor costo asociado y permita satisfacer los requerimientos anteriores.</a:t>
            </a:r>
          </a:p>
        </p:txBody>
      </p:sp>
      <p:sp>
        <p:nvSpPr>
          <p:cNvPr id="6" name="CuadroTexto 5"/>
          <p:cNvSpPr txBox="1"/>
          <p:nvPr/>
        </p:nvSpPr>
        <p:spPr>
          <a:xfrm>
            <a:off x="488887" y="1131683"/>
            <a:ext cx="4200808" cy="369332"/>
          </a:xfrm>
          <a:prstGeom prst="rect">
            <a:avLst/>
          </a:prstGeom>
          <a:noFill/>
        </p:spPr>
        <p:txBody>
          <a:bodyPr wrap="square" rtlCol="0">
            <a:spAutoFit/>
          </a:bodyPr>
          <a:lstStyle/>
          <a:p>
            <a:r>
              <a:rPr lang="es-EC" dirty="0" smtClean="0"/>
              <a:t>Dada la siguiente matriz:</a:t>
            </a:r>
            <a:endParaRPr lang="es-EC" dirty="0"/>
          </a:p>
        </p:txBody>
      </p:sp>
    </p:spTree>
    <p:extLst>
      <p:ext uri="{BB962C8B-B14F-4D97-AF65-F5344CB8AC3E}">
        <p14:creationId xmlns:p14="http://schemas.microsoft.com/office/powerpoint/2010/main" val="34253740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77</TotalTime>
  <Words>383</Words>
  <Application>Microsoft Office PowerPoint</Application>
  <PresentationFormat>Panorámica</PresentationFormat>
  <Paragraphs>128</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Calibri</vt:lpstr>
      <vt:lpstr>Century Gothic</vt:lpstr>
      <vt:lpstr>Wingdings 3</vt:lpstr>
      <vt:lpstr>Ion</vt:lpstr>
      <vt:lpstr>Solver</vt:lpstr>
      <vt:lpstr>¿Que es Solver?</vt:lpstr>
      <vt:lpstr>Ejercicio</vt:lpstr>
      <vt:lpstr>Presentación de PowerPoint</vt:lpstr>
      <vt:lpstr>Presentación de PowerPoint</vt:lpstr>
      <vt:lpstr>Práctica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Solver</dc:title>
  <dc:creator>FCE-PC7</dc:creator>
  <cp:lastModifiedBy>alicia cristina silva calpa</cp:lastModifiedBy>
  <cp:revision>18</cp:revision>
  <dcterms:created xsi:type="dcterms:W3CDTF">2015-08-17T14:14:43Z</dcterms:created>
  <dcterms:modified xsi:type="dcterms:W3CDTF">2015-10-24T23:43:41Z</dcterms:modified>
</cp:coreProperties>
</file>